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5" r:id="rId4"/>
    <p:sldId id="259" r:id="rId5"/>
    <p:sldId id="267" r:id="rId6"/>
    <p:sldId id="261" r:id="rId7"/>
    <p:sldId id="262" r:id="rId8"/>
  </p:sldIdLst>
  <p:sldSz cx="18288000" cy="10287000"/>
  <p:notesSz cx="6858000" cy="9144000"/>
  <p:embeddedFontLst>
    <p:embeddedFont>
      <p:font typeface="Public Sans Bold" charset="0"/>
      <p:regular r:id="rId10"/>
    </p:embeddedFont>
    <p:embeddedFont>
      <p:font typeface="EB Garamond Bold" charset="0"/>
      <p:regular r:id="rId11"/>
    </p:embeddedFont>
    <p:embeddedFont>
      <p:font typeface="EB Garamond Medium" charset="0"/>
      <p:regular r:id="rId12"/>
      <p:bold r:id="rId13"/>
      <p:italic r:id="rId14"/>
      <p:boldItalic r:id="rId15"/>
    </p:embeddedFont>
    <p:embeddedFont>
      <p:font typeface="Arial Bold" charset="0"/>
      <p:regular r:id="rId16"/>
      <p:bold r:id="rId17"/>
    </p:embeddedFont>
    <p:embeddedFont>
      <p:font typeface="Calibri" pitchFamily="34" charset="0"/>
      <p:regular r:id="rId18"/>
      <p:bold r:id="rId19"/>
      <p:italic r:id="rId20"/>
      <p:boldItalic r:id="rId21"/>
    </p:embeddedFont>
    <p:embeddedFont>
      <p:font typeface="BATNEF+MicrosoftSansSerif"/>
      <p:regular r:id="rId22"/>
    </p:embeddedFont>
    <p:embeddedFont>
      <p:font typeface="GJRPKB+TimesNewRomanPSMT"/>
      <p:regular r:id="rId23"/>
    </p:embeddedFont>
    <p:embeddedFont>
      <p:font typeface="EB Garamond" charset="0"/>
      <p:regular r:id="rId24"/>
      <p:bold r:id="rId25"/>
      <p:italic r:id="rId26"/>
      <p:boldItalic r:id="rId27"/>
    </p:embeddedFont>
    <p:embeddedFont>
      <p:font typeface="Public Sans Bold Italics" charset="0"/>
      <p:regular r:id="rId28"/>
    </p:embeddedFont>
    <p:embeddedFont>
      <p:font typeface="Public Sans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nknown User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-756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font" Target="fonts/font2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36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font" Target="fonts/font22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35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pPr/>
              <a:t>03.05.2023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pPr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xmlns="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g1f5dca458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5" name="Google Shape;1845;g1f5dca458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1478495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1" name="Google Shape;1861;g1f5dca458e3_0_1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2" name="Google Shape;1862;g1f5dca458e3_0_1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34587931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7980" cy="10296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541051" y="452013"/>
            <a:ext cx="350450" cy="8587774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488023"/>
              <a:chOff x="129115" y="1196929"/>
              <a:chExt cx="175260" cy="2488023"/>
            </a:xfrm>
          </p:grpSpPr>
          <p:cxnSp>
            <p:nvCxnSpPr>
              <p:cNvPr id="24" name="Google Shape;24;p216"/>
              <p:cNvCxnSpPr/>
              <p:nvPr/>
            </p:nvCxnSpPr>
            <p:spPr>
              <a:xfrm flipH="1">
                <a:off x="214345" y="1402852"/>
                <a:ext cx="2400" cy="22821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7473101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5" name="Google Shape;1085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7980" cy="10286988"/>
          </a:xfrm>
          <a:prstGeom prst="rect">
            <a:avLst/>
          </a:prstGeom>
          <a:noFill/>
          <a:ln>
            <a:noFill/>
          </a:ln>
        </p:spPr>
      </p:pic>
      <p:sp>
        <p:nvSpPr>
          <p:cNvPr id="1086" name="Google Shape;1086;p282"/>
          <p:cNvSpPr txBox="1">
            <a:spLocks noGrp="1"/>
          </p:cNvSpPr>
          <p:nvPr>
            <p:ph type="title"/>
          </p:nvPr>
        </p:nvSpPr>
        <p:spPr>
          <a:xfrm>
            <a:off x="271462" y="404811"/>
            <a:ext cx="15773400" cy="688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34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7" name="Google Shape;1087;p282"/>
          <p:cNvSpPr/>
          <p:nvPr/>
        </p:nvSpPr>
        <p:spPr>
          <a:xfrm>
            <a:off x="1" y="404811"/>
            <a:ext cx="271462" cy="688182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182850" tIns="91400" rIns="182850" bIns="914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8" name="Google Shape;1088;p282"/>
          <p:cNvGrpSpPr/>
          <p:nvPr/>
        </p:nvGrpSpPr>
        <p:grpSpPr>
          <a:xfrm>
            <a:off x="4882526" y="2120819"/>
            <a:ext cx="8518772" cy="6798354"/>
            <a:chOff x="2441263" y="1068029"/>
            <a:chExt cx="4259386" cy="3399177"/>
          </a:xfrm>
        </p:grpSpPr>
        <p:pic>
          <p:nvPicPr>
            <p:cNvPr id="1089" name="Google Shape;1089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90" name="Google Shape;1090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1091" name="Google Shape;1091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2" name="Google Shape;1092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3" name="Google Shape;1093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4" name="Google Shape;1094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5" name="Google Shape;1095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6" name="Google Shape;1096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7" name="Google Shape;1097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8" name="Google Shape;1098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099" name="Google Shape;1099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1100" name="Google Shape;1100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101" name="Google Shape;1101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02" name="Google Shape;1102;p282"/>
          <p:cNvSpPr txBox="1">
            <a:spLocks noGrp="1"/>
          </p:cNvSpPr>
          <p:nvPr>
            <p:ph type="body" idx="1"/>
          </p:nvPr>
        </p:nvSpPr>
        <p:spPr>
          <a:xfrm>
            <a:off x="7438492" y="4528830"/>
            <a:ext cx="3429500" cy="64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914400" marR="0" lvl="0" indent="-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18288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27432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36576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4572000" marR="0" lvl="4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5486400" marR="0" lvl="5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6400800" marR="0" lvl="6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7315200" marR="0" lvl="7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8229600" marR="0" lvl="8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2"/>
          <p:cNvSpPr txBox="1">
            <a:spLocks noGrp="1"/>
          </p:cNvSpPr>
          <p:nvPr>
            <p:ph type="body" idx="2"/>
          </p:nvPr>
        </p:nvSpPr>
        <p:spPr>
          <a:xfrm>
            <a:off x="1634270" y="1922218"/>
            <a:ext cx="3429500" cy="64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914400" marR="0" lvl="0" indent="-457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18288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27432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36576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4572000" marR="0" lvl="4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5486400" marR="0" lvl="5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6400800" marR="0" lvl="6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7315200" marR="0" lvl="7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8229600" marR="0" lvl="8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4" name="Google Shape;1104;p282"/>
          <p:cNvSpPr txBox="1">
            <a:spLocks noGrp="1"/>
          </p:cNvSpPr>
          <p:nvPr>
            <p:ph type="body" idx="3"/>
          </p:nvPr>
        </p:nvSpPr>
        <p:spPr>
          <a:xfrm>
            <a:off x="1267840" y="4377232"/>
            <a:ext cx="3429500" cy="64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914400" marR="0" lvl="0" indent="-457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18288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27432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36576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4572000" marR="0" lvl="4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5486400" marR="0" lvl="5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6400800" marR="0" lvl="6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7315200" marR="0" lvl="7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8229600" marR="0" lvl="8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5" name="Google Shape;1105;p282"/>
          <p:cNvSpPr txBox="1">
            <a:spLocks noGrp="1"/>
          </p:cNvSpPr>
          <p:nvPr>
            <p:ph type="body" idx="4"/>
          </p:nvPr>
        </p:nvSpPr>
        <p:spPr>
          <a:xfrm>
            <a:off x="1607816" y="6897702"/>
            <a:ext cx="3429500" cy="64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914400" marR="0" lvl="0" indent="-457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18288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27432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36576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4572000" marR="0" lvl="4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5486400" marR="0" lvl="5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6400800" marR="0" lvl="6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7315200" marR="0" lvl="7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8229600" marR="0" lvl="8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6" name="Google Shape;1106;p282"/>
          <p:cNvSpPr txBox="1">
            <a:spLocks noGrp="1"/>
          </p:cNvSpPr>
          <p:nvPr>
            <p:ph type="body" idx="5"/>
          </p:nvPr>
        </p:nvSpPr>
        <p:spPr>
          <a:xfrm>
            <a:off x="3596490" y="8517102"/>
            <a:ext cx="3429500" cy="64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914400" marR="0" lvl="0" indent="-457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18288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27432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36576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4572000" marR="0" lvl="4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5486400" marR="0" lvl="5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6400800" marR="0" lvl="6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7315200" marR="0" lvl="7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8229600" marR="0" lvl="8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7" name="Google Shape;1107;p282"/>
          <p:cNvSpPr txBox="1">
            <a:spLocks noGrp="1"/>
          </p:cNvSpPr>
          <p:nvPr>
            <p:ph type="body" idx="6"/>
          </p:nvPr>
        </p:nvSpPr>
        <p:spPr>
          <a:xfrm>
            <a:off x="13231032" y="1922218"/>
            <a:ext cx="3429500" cy="64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9144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18288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27432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36576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4572000" marR="0" lvl="4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5486400" marR="0" lvl="5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6400800" marR="0" lvl="6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7315200" marR="0" lvl="7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8229600" marR="0" lvl="8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8" name="Google Shape;1108;p282"/>
          <p:cNvSpPr txBox="1">
            <a:spLocks noGrp="1"/>
          </p:cNvSpPr>
          <p:nvPr>
            <p:ph type="body" idx="7"/>
          </p:nvPr>
        </p:nvSpPr>
        <p:spPr>
          <a:xfrm>
            <a:off x="13574308" y="4377232"/>
            <a:ext cx="3429500" cy="64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9144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18288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27432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36576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4572000" marR="0" lvl="4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5486400" marR="0" lvl="5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6400800" marR="0" lvl="6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7315200" marR="0" lvl="7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8229600" marR="0" lvl="8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9" name="Google Shape;1109;p282"/>
          <p:cNvSpPr txBox="1">
            <a:spLocks noGrp="1"/>
          </p:cNvSpPr>
          <p:nvPr>
            <p:ph type="body" idx="8"/>
          </p:nvPr>
        </p:nvSpPr>
        <p:spPr>
          <a:xfrm>
            <a:off x="13204578" y="6897702"/>
            <a:ext cx="3429500" cy="64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9144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18288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27432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36576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4572000" marR="0" lvl="4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5486400" marR="0" lvl="5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6400800" marR="0" lvl="6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7315200" marR="0" lvl="7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8229600" marR="0" lvl="8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0" name="Google Shape;1110;p282"/>
          <p:cNvSpPr txBox="1">
            <a:spLocks noGrp="1"/>
          </p:cNvSpPr>
          <p:nvPr>
            <p:ph type="body" idx="9"/>
          </p:nvPr>
        </p:nvSpPr>
        <p:spPr>
          <a:xfrm>
            <a:off x="11169880" y="8517102"/>
            <a:ext cx="3429500" cy="64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9144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18288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27432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36576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4572000" marR="0" lvl="4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5486400" marR="0" lvl="5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6400800" marR="0" lvl="6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7315200" marR="0" lvl="7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8229600" marR="0" lvl="8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xmlns="" val="1465370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b="1"/>
          <a:stretch>
            <a:fillRect/>
          </a:stretch>
        </p:blipFill>
        <p:spPr>
          <a:xfrm>
            <a:off x="-381000" y="182860"/>
            <a:ext cx="18288000" cy="10270434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 rot="176645">
            <a:off x="658319" y="6505285"/>
            <a:ext cx="1112705" cy="0"/>
          </a:xfrm>
          <a:prstGeom prst="line">
            <a:avLst/>
          </a:prstGeom>
        </p:spPr>
      </p:sp>
      <p:sp>
        <p:nvSpPr>
          <p:cNvPr id="4" name="TextBox 4"/>
          <p:cNvSpPr txBox="1"/>
          <p:nvPr/>
        </p:nvSpPr>
        <p:spPr>
          <a:xfrm>
            <a:off x="-381000" y="4654863"/>
            <a:ext cx="7463265" cy="14875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dirty="0" smtClean="0">
                <a:solidFill>
                  <a:srgbClr val="223669"/>
                </a:solidFill>
                <a:latin typeface="Public Sans Bold"/>
              </a:rPr>
              <a:t>“JOB SEARCH WEBSITE”</a:t>
            </a:r>
          </a:p>
          <a:p>
            <a:pPr lvl="0">
              <a:lnSpc>
                <a:spcPts val="5759"/>
              </a:lnSpc>
            </a:pPr>
            <a:endParaRPr lang="en-US" sz="4800" dirty="0">
              <a:solidFill>
                <a:srgbClr val="223669"/>
              </a:solidFill>
              <a:latin typeface="Public Sa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42177" y="7444636"/>
            <a:ext cx="7195950" cy="699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dirty="0">
                <a:solidFill>
                  <a:srgbClr val="223669"/>
                </a:solidFill>
                <a:latin typeface="Public Sans Bold"/>
              </a:rPr>
              <a:t>Task - 3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r="11111"/>
          <a:stretch>
            <a:fillRect/>
          </a:stretch>
        </p:blipFill>
        <p:spPr>
          <a:xfrm>
            <a:off x="0" y="0"/>
            <a:ext cx="18288000" cy="1028698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 r="105"/>
          <a:stretch>
            <a:fillRect/>
          </a:stretch>
        </p:blipFill>
        <p:spPr>
          <a:xfrm>
            <a:off x="0" y="12"/>
            <a:ext cx="18287980" cy="102960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0" y="1276342"/>
            <a:ext cx="9468092" cy="8061664"/>
            <a:chOff x="0" y="0"/>
            <a:chExt cx="12624123" cy="1074888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624181" cy="10748899"/>
            </a:xfrm>
            <a:custGeom>
              <a:avLst/>
              <a:gdLst/>
              <a:ahLst/>
              <a:cxnLst/>
              <a:rect l="l" t="t" r="r" b="b"/>
              <a:pathLst>
                <a:path w="12624181" h="10748899">
                  <a:moveTo>
                    <a:pt x="0" y="0"/>
                  </a:moveTo>
                  <a:lnTo>
                    <a:pt x="12624181" y="0"/>
                  </a:lnTo>
                  <a:lnTo>
                    <a:pt x="12624181" y="10748899"/>
                  </a:lnTo>
                  <a:lnTo>
                    <a:pt x="0" y="10748899"/>
                  </a:lnTo>
                  <a:close/>
                </a:path>
              </a:pathLst>
            </a:custGeom>
            <a:solidFill>
              <a:srgbClr val="223669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0" y="1639884"/>
            <a:ext cx="289422" cy="647060"/>
            <a:chOff x="0" y="0"/>
            <a:chExt cx="385896" cy="86274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85953" cy="862711"/>
            </a:xfrm>
            <a:custGeom>
              <a:avLst/>
              <a:gdLst/>
              <a:ahLst/>
              <a:cxnLst/>
              <a:rect l="l" t="t" r="r" b="b"/>
              <a:pathLst>
                <a:path w="385953" h="862711">
                  <a:moveTo>
                    <a:pt x="0" y="0"/>
                  </a:moveTo>
                  <a:lnTo>
                    <a:pt x="385953" y="0"/>
                  </a:lnTo>
                  <a:lnTo>
                    <a:pt x="385953" y="862711"/>
                  </a:lnTo>
                  <a:lnTo>
                    <a:pt x="0" y="862711"/>
                  </a:lnTo>
                  <a:close/>
                </a:path>
              </a:pathLst>
            </a:custGeom>
            <a:solidFill>
              <a:srgbClr val="C88C32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379422" y="1667320"/>
            <a:ext cx="6661475" cy="596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89"/>
              </a:lnSpc>
            </a:pPr>
            <a:r>
              <a:rPr lang="en-US" sz="3658">
                <a:solidFill>
                  <a:srgbClr val="C88C32"/>
                </a:solidFill>
                <a:latin typeface="EB Garamond Bold"/>
              </a:rPr>
              <a:t>Your Project Name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80845" y="2646541"/>
            <a:ext cx="8914324" cy="59719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5640" lvl="1" indent="-337820" algn="l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EB Garamond Medium"/>
              </a:rPr>
              <a:t>Your Project Introduction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rcRect r="17"/>
          <a:stretch>
            <a:fillRect/>
          </a:stretch>
        </p:blipFill>
        <p:spPr>
          <a:xfrm>
            <a:off x="8534550" y="484226"/>
            <a:ext cx="18288000" cy="10287000"/>
          </a:xfrm>
          <a:prstGeom prst="rect">
            <a:avLst/>
          </a:prstGeom>
        </p:spPr>
      </p:pic>
      <p:graphicFrame>
        <p:nvGraphicFramePr>
          <p:cNvPr id="11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918469155"/>
              </p:ext>
            </p:extLst>
          </p:nvPr>
        </p:nvGraphicFramePr>
        <p:xfrm>
          <a:off x="457200" y="3540432"/>
          <a:ext cx="8770007" cy="5013977"/>
        </p:xfrm>
        <a:graphic>
          <a:graphicData uri="http://schemas.openxmlformats.org/drawingml/2006/table">
            <a:tbl>
              <a:tblPr/>
              <a:tblGrid>
                <a:gridCol w="333061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90716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3222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731367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799" dirty="0">
                          <a:solidFill>
                            <a:srgbClr val="C88C32"/>
                          </a:solidFill>
                          <a:latin typeface="Arial Bold"/>
                        </a:rPr>
                        <a:t>LMS Username</a:t>
                      </a:r>
                      <a:endParaRPr lang="en-US" sz="1100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rgbClr val="C88C32"/>
                          </a:solidFill>
                          <a:latin typeface="Arial Bold"/>
                        </a:rPr>
                        <a:t>Name </a:t>
                      </a:r>
                      <a:endParaRPr lang="en-US" sz="110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rgbClr val="C88C32"/>
                          </a:solidFill>
                          <a:latin typeface="Arial Bold"/>
                        </a:rPr>
                        <a:t>Batch </a:t>
                      </a:r>
                      <a:endParaRPr lang="en-US" sz="110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0846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335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3200" dirty="0" smtClean="0">
                          <a:solidFill>
                            <a:schemeClr val="bg1"/>
                          </a:solidFill>
                        </a:rPr>
                        <a:t>2113a53219</a:t>
                      </a:r>
                      <a:endParaRPr lang="en-IN" sz="3200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l">
                        <a:lnSpc>
                          <a:spcPts val="3359"/>
                        </a:lnSpc>
                        <a:defRPr/>
                      </a:pP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335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solidFill>
                            <a:srgbClr val="FFFFFF"/>
                          </a:solidFill>
                          <a:latin typeface="+mn-lt"/>
                          <a:cs typeface="Calibri"/>
                        </a:rPr>
                        <a:t>BHARATH</a:t>
                      </a:r>
                      <a:r>
                        <a:rPr lang="en-US" sz="2800" spc="615" dirty="0" smtClean="0">
                          <a:solidFill>
                            <a:srgbClr val="FFFFFF"/>
                          </a:solidFill>
                          <a:latin typeface="+mn-lt"/>
                          <a:cs typeface="Calibri"/>
                        </a:rPr>
                        <a:t> </a:t>
                      </a:r>
                      <a:r>
                        <a:rPr lang="en-US" sz="3200" dirty="0" smtClean="0">
                          <a:solidFill>
                            <a:srgbClr val="FFFFFF"/>
                          </a:solidFill>
                          <a:latin typeface="+mn-lt"/>
                          <a:cs typeface="Calibri"/>
                        </a:rPr>
                        <a:t>K</a:t>
                      </a:r>
                      <a:endParaRPr lang="en-US" sz="1100" dirty="0" smtClean="0">
                        <a:solidFill>
                          <a:srgbClr val="FFFFFF"/>
                        </a:solidFill>
                        <a:latin typeface="+mn-lt"/>
                        <a:cs typeface="Calibri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ts val="335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799" dirty="0" smtClean="0">
                          <a:solidFill>
                            <a:schemeClr val="bg1"/>
                          </a:solidFill>
                          <a:latin typeface="Arial"/>
                        </a:rPr>
                        <a:t>A53</a:t>
                      </a: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0846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335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solidFill>
                            <a:srgbClr val="FFFFFF"/>
                          </a:solidFill>
                          <a:latin typeface="BATNEF+MicrosoftSansSerif"/>
                          <a:cs typeface="BATNEF+MicrosoftSansSerif"/>
                        </a:rPr>
                        <a:t>2113a53233</a:t>
                      </a:r>
                      <a:endParaRPr lang="en-IN" sz="3200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l">
                        <a:lnSpc>
                          <a:spcPts val="3359"/>
                        </a:lnSpc>
                        <a:defRPr/>
                      </a:pP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335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solidFill>
                            <a:srgbClr val="FFFFFF"/>
                          </a:solidFill>
                          <a:latin typeface="BATNEF+MicrosoftSansSerif"/>
                          <a:cs typeface="BATNEF+MicrosoftSansSerif"/>
                        </a:rPr>
                        <a:t>GOKUL</a:t>
                      </a:r>
                      <a:r>
                        <a:rPr lang="en-US" sz="2800" baseline="0" dirty="0" smtClean="0">
                          <a:solidFill>
                            <a:srgbClr val="FFFFFF"/>
                          </a:solidFill>
                          <a:latin typeface="BATNEF+MicrosoftSansSerif"/>
                          <a:cs typeface="BATNEF+MicrosoftSansSerif"/>
                        </a:rPr>
                        <a:t> KRISHNA .M</a:t>
                      </a:r>
                      <a:endParaRPr lang="en-US" sz="11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799" dirty="0" smtClean="0">
                          <a:solidFill>
                            <a:schemeClr val="bg1"/>
                          </a:solidFill>
                          <a:latin typeface="Arial"/>
                        </a:rPr>
                        <a:t>A53</a:t>
                      </a: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1214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ts val="335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 smtClean="0">
                          <a:solidFill>
                            <a:srgbClr val="FFFFFF"/>
                          </a:solidFill>
                          <a:latin typeface="+mn-lt"/>
                          <a:cs typeface="Calibri"/>
                        </a:rPr>
                        <a:t>2113a53239</a:t>
                      </a:r>
                      <a:endParaRPr lang="en-US" sz="1100" dirty="0" smtClean="0">
                        <a:solidFill>
                          <a:srgbClr val="FFFFFF"/>
                        </a:solidFill>
                        <a:latin typeface="+mn-lt"/>
                        <a:cs typeface="Calibri"/>
                      </a:endParaRPr>
                    </a:p>
                    <a:p>
                      <a:pPr algn="l">
                        <a:lnSpc>
                          <a:spcPts val="3359"/>
                        </a:lnSpc>
                        <a:defRPr/>
                      </a:pP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335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 smtClean="0">
                          <a:solidFill>
                            <a:srgbClr val="FFFFFF"/>
                          </a:solidFill>
                          <a:latin typeface="+mn-lt"/>
                          <a:cs typeface="Calibri"/>
                        </a:rPr>
                        <a:t>KARTHIKEYAN</a:t>
                      </a:r>
                      <a:r>
                        <a:rPr lang="en-US" sz="3600" baseline="0" dirty="0" smtClean="0">
                          <a:solidFill>
                            <a:srgbClr val="FFFFFF"/>
                          </a:solidFill>
                          <a:latin typeface="+mn-lt"/>
                          <a:cs typeface="Calibri"/>
                        </a:rPr>
                        <a:t> </a:t>
                      </a:r>
                      <a:r>
                        <a:rPr lang="en-US" sz="3600" spc="-145" dirty="0" smtClean="0">
                          <a:solidFill>
                            <a:srgbClr val="FFFFFF"/>
                          </a:solidFill>
                          <a:latin typeface="+mn-lt"/>
                          <a:cs typeface="Calibri"/>
                        </a:rPr>
                        <a:t> </a:t>
                      </a:r>
                      <a:r>
                        <a:rPr lang="en-US" sz="3200" dirty="0" smtClean="0">
                          <a:solidFill>
                            <a:srgbClr val="FFFFFF"/>
                          </a:solidFill>
                          <a:latin typeface="+mn-lt"/>
                          <a:cs typeface="Calibri"/>
                        </a:rPr>
                        <a:t>S</a:t>
                      </a:r>
                      <a:endParaRPr lang="en-US" sz="2800" dirty="0" smtClean="0">
                        <a:solidFill>
                          <a:srgbClr val="FFFFFF"/>
                        </a:solidFill>
                        <a:latin typeface="+mn-lt"/>
                        <a:cs typeface="Calibri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ts val="335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799" dirty="0" smtClean="0">
                          <a:solidFill>
                            <a:schemeClr val="bg1"/>
                          </a:solidFill>
                          <a:latin typeface="Arial"/>
                        </a:rPr>
                        <a:t>A53</a:t>
                      </a: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066800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800" dirty="0" smtClean="0">
                          <a:solidFill>
                            <a:srgbClr val="FFFFFF"/>
                          </a:solidFill>
                          <a:latin typeface="GJRPKB+TimesNewRomanPSMT"/>
                          <a:cs typeface="GJRPKB+TimesNewRomanPSMT"/>
                        </a:rPr>
                        <a:t>2113a53236</a:t>
                      </a:r>
                      <a:endParaRPr lang="en-US" sz="28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800" dirty="0" smtClean="0">
                          <a:solidFill>
                            <a:srgbClr val="FFFFFF"/>
                          </a:solidFill>
                          <a:latin typeface="GJRPKB+TimesNewRomanPSMT"/>
                          <a:cs typeface="GJRPKB+TimesNewRomanPSMT"/>
                        </a:rPr>
                        <a:t>JANARDHANAN</a:t>
                      </a:r>
                      <a:r>
                        <a:rPr lang="en-US" sz="2800" spc="46" dirty="0" smtClean="0">
                          <a:solidFill>
                            <a:srgbClr val="FFFFFF"/>
                          </a:solidFill>
                          <a:latin typeface="GJRPKB+TimesNewRomanPSMT"/>
                          <a:cs typeface="GJRPKB+TimesNewRomanPSMT"/>
                        </a:rPr>
                        <a:t>  </a:t>
                      </a:r>
                      <a:r>
                        <a:rPr lang="en-US" sz="3600" spc="46" dirty="0" smtClean="0">
                          <a:solidFill>
                            <a:srgbClr val="FFFFFF"/>
                          </a:solidFill>
                          <a:latin typeface="GJRPKB+TimesNewRomanPSMT"/>
                          <a:cs typeface="GJRPKB+TimesNewRomanPSMT"/>
                        </a:rPr>
                        <a:t>s</a:t>
                      </a: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799" dirty="0" smtClean="0">
                          <a:solidFill>
                            <a:schemeClr val="bg1"/>
                          </a:solidFill>
                          <a:latin typeface="Arial"/>
                        </a:rPr>
                        <a:t>A53</a:t>
                      </a: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1f5dca458e3_0_0"/>
          <p:cNvSpPr txBox="1">
            <a:spLocks noGrp="1"/>
          </p:cNvSpPr>
          <p:nvPr>
            <p:ph type="body" idx="4294967295"/>
          </p:nvPr>
        </p:nvSpPr>
        <p:spPr>
          <a:xfrm>
            <a:off x="978900" y="1294092"/>
            <a:ext cx="13783800" cy="32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82850" tIns="91400" rIns="182850" bIns="91400" rtlCol="0" anchor="t" anchorCtr="0">
            <a:noAutofit/>
          </a:bodyPr>
          <a:lstStyle/>
          <a:p>
            <a:pPr marL="0" indent="0">
              <a:lnSpc>
                <a:spcPct val="107916"/>
              </a:lnSpc>
              <a:spcBef>
                <a:spcPts val="0"/>
              </a:spcBef>
              <a:buNone/>
            </a:pPr>
            <a:r>
              <a:rPr lang="en-US" sz="3000" b="1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various Front End Programs</a:t>
            </a:r>
            <a:endParaRPr sz="30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indent="0">
              <a:lnSpc>
                <a:spcPct val="107916"/>
              </a:lnSpc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indent="-647700">
              <a:lnSpc>
                <a:spcPct val="107916"/>
              </a:lnSpc>
              <a:spcBef>
                <a:spcPts val="0"/>
              </a:spcBef>
              <a:buClr>
                <a:schemeClr val="dk1"/>
              </a:buClr>
              <a:buSzPts val="1500"/>
              <a:buFont typeface="EB Garamond Medium"/>
              <a:buChar char="●"/>
            </a:pPr>
            <a:r>
              <a:rPr lang="en-US" sz="30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Draw and design a uniform front end code for “Your Project”</a:t>
            </a:r>
            <a:endParaRPr sz="30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indent="-647700">
              <a:lnSpc>
                <a:spcPct val="107916"/>
              </a:lnSpc>
              <a:spcBef>
                <a:spcPts val="0"/>
              </a:spcBef>
              <a:buClr>
                <a:schemeClr val="dk1"/>
              </a:buClr>
              <a:buSzPts val="1500"/>
              <a:buFont typeface="EB Garamond Medium"/>
              <a:buChar char="●"/>
            </a:pPr>
            <a:r>
              <a:rPr lang="en-US" sz="30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Draw and design a interactive front end code for “Your Project”</a:t>
            </a:r>
            <a:endParaRPr sz="3000">
              <a:solidFill>
                <a:srgbClr val="0B539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48" name="Google Shape;1848;g1f5dca458e3_0_0"/>
          <p:cNvSpPr txBox="1">
            <a:spLocks noGrp="1"/>
          </p:cNvSpPr>
          <p:nvPr>
            <p:ph type="body" idx="4294967295"/>
          </p:nvPr>
        </p:nvSpPr>
        <p:spPr>
          <a:xfrm>
            <a:off x="978900" y="7136292"/>
            <a:ext cx="14097000" cy="1906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82850" tIns="91400" rIns="182850" bIns="91400" rtlCol="0" anchor="t" anchorCtr="0">
            <a:noAutofit/>
          </a:bodyPr>
          <a:lstStyle/>
          <a:p>
            <a:pPr>
              <a:spcBef>
                <a:spcPts val="0"/>
              </a:spcBef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220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Developing complicated UI using </a:t>
            </a:r>
            <a:r>
              <a:rPr lang="en-US" sz="2200">
                <a:latin typeface="EB Garamond"/>
                <a:ea typeface="EB Garamond"/>
                <a:cs typeface="EB Garamond"/>
                <a:sym typeface="EB Garamond"/>
              </a:rPr>
              <a:t>HTML</a:t>
            </a:r>
            <a:r>
              <a:rPr lang="en-US" sz="220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 components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>
              <a:spcBef>
                <a:spcPts val="0"/>
              </a:spcBef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220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Using props drilling and context to pass variables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>
              <a:spcBef>
                <a:spcPts val="0"/>
              </a:spcBef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220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Getting familiar with different type of api calls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>
              <a:spcBef>
                <a:spcPts val="0"/>
              </a:spcBef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220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Handling different input data</a:t>
            </a:r>
            <a:endParaRPr sz="220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9" name="Google Shape;1849;g1f5dca458e3_0_0"/>
          <p:cNvSpPr txBox="1"/>
          <p:nvPr/>
        </p:nvSpPr>
        <p:spPr>
          <a:xfrm>
            <a:off x="978900" y="5079076"/>
            <a:ext cx="9187200" cy="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Autofit/>
          </a:bodyPr>
          <a:lstStyle/>
          <a:p>
            <a:r>
              <a:rPr lang="en-US" sz="36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100% Completion of the above tasks</a:t>
            </a:r>
            <a:endParaRPr sz="360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0" name="Google Shape;1850;g1f5dca458e3_0_0"/>
          <p:cNvSpPr txBox="1"/>
          <p:nvPr/>
        </p:nvSpPr>
        <p:spPr>
          <a:xfrm>
            <a:off x="891560" y="6343928"/>
            <a:ext cx="5259600" cy="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Autofit/>
          </a:bodyPr>
          <a:lstStyle/>
          <a:p>
            <a:r>
              <a:rPr lang="en-US" sz="3600" b="1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Learning outcome</a:t>
            </a:r>
            <a:endParaRPr sz="3600" b="1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1" name="Google Shape;1851;g1f5dca458e3_0_0"/>
          <p:cNvSpPr txBox="1"/>
          <p:nvPr/>
        </p:nvSpPr>
        <p:spPr>
          <a:xfrm>
            <a:off x="891548" y="501650"/>
            <a:ext cx="7646400" cy="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Autofit/>
          </a:bodyPr>
          <a:lstStyle/>
          <a:p>
            <a:r>
              <a:rPr lang="en-US" sz="3600">
                <a:solidFill>
                  <a:srgbClr val="0B5394"/>
                </a:solidFill>
                <a:latin typeface="EB Garamond ExtraBold"/>
                <a:ea typeface="EB Garamond ExtraBold"/>
                <a:cs typeface="EB Garamond ExtraBold"/>
                <a:sym typeface="EB Garamond ExtraBold"/>
              </a:rPr>
              <a:t>Task 3 :: Frontend Creation</a:t>
            </a:r>
            <a:endParaRPr sz="3600">
              <a:solidFill>
                <a:srgbClr val="0B5394"/>
              </a:solidFill>
              <a:latin typeface="EB Garamond ExtraBold"/>
              <a:ea typeface="EB Garamond ExtraBold"/>
              <a:cs typeface="EB Garamond ExtraBold"/>
              <a:sym typeface="EB Garamond ExtraBold"/>
            </a:endParaRPr>
          </a:p>
        </p:txBody>
      </p:sp>
      <p:sp>
        <p:nvSpPr>
          <p:cNvPr id="1852" name="Google Shape;1852;g1f5dca458e3_0_0"/>
          <p:cNvSpPr txBox="1"/>
          <p:nvPr/>
        </p:nvSpPr>
        <p:spPr>
          <a:xfrm>
            <a:off x="978900" y="4441906"/>
            <a:ext cx="9187200" cy="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Autofit/>
          </a:bodyPr>
          <a:lstStyle/>
          <a:p>
            <a:r>
              <a:rPr lang="en-US" sz="2400">
                <a:solidFill>
                  <a:srgbClr val="0B539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Evaluation Metric:</a:t>
            </a:r>
            <a:endParaRPr sz="2400">
              <a:solidFill>
                <a:srgbClr val="0B539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58837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r="105"/>
          <a:stretch>
            <a:fillRect/>
          </a:stretch>
        </p:blipFill>
        <p:spPr>
          <a:xfrm>
            <a:off x="0" y="0"/>
            <a:ext cx="18287980" cy="10296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541026" y="6876886"/>
            <a:ext cx="350484" cy="873236"/>
            <a:chOff x="0" y="0"/>
            <a:chExt cx="467312" cy="11643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67360" cy="1164336"/>
            </a:xfrm>
            <a:custGeom>
              <a:avLst/>
              <a:gdLst/>
              <a:ahLst/>
              <a:cxnLst/>
              <a:rect l="l" t="t" r="r" b="b"/>
              <a:pathLst>
                <a:path w="467360" h="1164336">
                  <a:moveTo>
                    <a:pt x="0" y="0"/>
                  </a:moveTo>
                  <a:lnTo>
                    <a:pt x="467360" y="0"/>
                  </a:lnTo>
                  <a:lnTo>
                    <a:pt x="467360" y="1164336"/>
                  </a:lnTo>
                  <a:lnTo>
                    <a:pt x="0" y="1164336"/>
                  </a:lnTo>
                  <a:close/>
                </a:path>
              </a:pathLst>
            </a:custGeom>
            <a:solidFill>
              <a:srgbClr val="C88C32"/>
            </a:solidFill>
          </p:spPr>
        </p:sp>
      </p:grpSp>
      <p:sp>
        <p:nvSpPr>
          <p:cNvPr id="5" name="AutoShape 5"/>
          <p:cNvSpPr/>
          <p:nvPr/>
        </p:nvSpPr>
        <p:spPr>
          <a:xfrm rot="5366785">
            <a:off x="-598090" y="8670287"/>
            <a:ext cx="2628716" cy="0"/>
          </a:xfrm>
          <a:prstGeom prst="line">
            <a:avLst/>
          </a:prstGeom>
          <a:ln w="9525" cap="rnd">
            <a:solidFill>
              <a:srgbClr val="C88C3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 rot="5382915">
            <a:off x="-2079208" y="3714688"/>
            <a:ext cx="5593352" cy="0"/>
          </a:xfrm>
          <a:prstGeom prst="line">
            <a:avLst/>
          </a:prstGeom>
          <a:ln w="9525" cap="rnd">
            <a:solidFill>
              <a:srgbClr val="223669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541026" y="451964"/>
            <a:ext cx="350484" cy="873236"/>
            <a:chOff x="0" y="0"/>
            <a:chExt cx="467312" cy="116431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67360" cy="1164336"/>
            </a:xfrm>
            <a:custGeom>
              <a:avLst/>
              <a:gdLst/>
              <a:ahLst/>
              <a:cxnLst/>
              <a:rect l="l" t="t" r="r" b="b"/>
              <a:pathLst>
                <a:path w="467360" h="1164336">
                  <a:moveTo>
                    <a:pt x="0" y="0"/>
                  </a:moveTo>
                  <a:lnTo>
                    <a:pt x="467360" y="0"/>
                  </a:lnTo>
                  <a:lnTo>
                    <a:pt x="467360" y="1164336"/>
                  </a:lnTo>
                  <a:lnTo>
                    <a:pt x="0" y="1164336"/>
                  </a:lnTo>
                  <a:close/>
                </a:path>
              </a:pathLst>
            </a:custGeom>
            <a:solidFill>
              <a:srgbClr val="223669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982983" y="519942"/>
            <a:ext cx="5076750" cy="54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223669"/>
                </a:solidFill>
                <a:latin typeface="EB Garamond Bold"/>
              </a:rPr>
              <a:t>Step-Wise Description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85048" y="6767712"/>
            <a:ext cx="5076750" cy="54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dirty="0" smtClean="0">
                <a:solidFill>
                  <a:srgbClr val="C88C32"/>
                </a:solidFill>
                <a:latin typeface="EB Garamond Bold"/>
              </a:rPr>
              <a:t>Summary of your task</a:t>
            </a:r>
            <a:endParaRPr lang="en-US" sz="3600" dirty="0">
              <a:solidFill>
                <a:srgbClr val="C88C32"/>
              </a:solidFill>
              <a:latin typeface="EB Garamond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185048" y="1274572"/>
            <a:ext cx="9094468" cy="4360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799" dirty="0">
                <a:solidFill>
                  <a:srgbClr val="000000"/>
                </a:solidFill>
                <a:latin typeface="Arial"/>
              </a:rPr>
              <a:t>Step 1: </a:t>
            </a: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Define Your Goals. </a:t>
            </a:r>
          </a:p>
          <a:p>
            <a:pPr>
              <a:lnSpc>
                <a:spcPts val="3359"/>
              </a:lnSpc>
            </a:pP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Step 2:Choose a platform.</a:t>
            </a:r>
          </a:p>
          <a:p>
            <a:pPr>
              <a:lnSpc>
                <a:spcPts val="3359"/>
              </a:lnSpc>
            </a:pP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Step 3:Choose a Domain </a:t>
            </a:r>
            <a:r>
              <a:rPr lang="en-US" sz="2799" dirty="0">
                <a:solidFill>
                  <a:srgbClr val="000000"/>
                </a:solidFill>
                <a:latin typeface="Arial"/>
              </a:rPr>
              <a:t>N</a:t>
            </a: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ame and Hosting.</a:t>
            </a:r>
          </a:p>
          <a:p>
            <a:pPr algn="l">
              <a:lnSpc>
                <a:spcPts val="3359"/>
              </a:lnSpc>
            </a:pP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Step 4: Design Your Website.</a:t>
            </a:r>
          </a:p>
          <a:p>
            <a:pPr algn="l">
              <a:lnSpc>
                <a:spcPts val="3359"/>
              </a:lnSpc>
            </a:pP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Step 5:Create a Job </a:t>
            </a:r>
            <a:r>
              <a:rPr lang="en-US" sz="2799" dirty="0">
                <a:solidFill>
                  <a:srgbClr val="000000"/>
                </a:solidFill>
                <a:latin typeface="Arial"/>
              </a:rPr>
              <a:t>B</a:t>
            </a: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oard </a:t>
            </a:r>
          </a:p>
          <a:p>
            <a:pPr algn="l">
              <a:lnSpc>
                <a:spcPts val="3359"/>
              </a:lnSpc>
            </a:pP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Step 6: Add a useful Features</a:t>
            </a:r>
          </a:p>
          <a:p>
            <a:pPr algn="l">
              <a:lnSpc>
                <a:spcPts val="3359"/>
              </a:lnSpc>
            </a:pP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Step 7: Add a Contact page</a:t>
            </a:r>
          </a:p>
          <a:p>
            <a:pPr algn="l">
              <a:lnSpc>
                <a:spcPts val="3359"/>
              </a:lnSpc>
            </a:pP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Step 8: Optimize for search engines</a:t>
            </a:r>
          </a:p>
          <a:p>
            <a:pPr algn="l">
              <a:lnSpc>
                <a:spcPts val="3359"/>
              </a:lnSpc>
            </a:pP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Step </a:t>
            </a:r>
            <a:r>
              <a:rPr lang="en-US" sz="2799" dirty="0">
                <a:solidFill>
                  <a:srgbClr val="000000"/>
                </a:solidFill>
                <a:latin typeface="Arial"/>
              </a:rPr>
              <a:t>9: </a:t>
            </a: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Launch </a:t>
            </a:r>
            <a:r>
              <a:rPr lang="en-US" sz="2799" dirty="0">
                <a:solidFill>
                  <a:srgbClr val="000000"/>
                </a:solidFill>
                <a:latin typeface="Arial"/>
              </a:rPr>
              <a:t>Y</a:t>
            </a: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our </a:t>
            </a:r>
            <a:r>
              <a:rPr lang="en-US" sz="2799" dirty="0">
                <a:solidFill>
                  <a:srgbClr val="000000"/>
                </a:solidFill>
                <a:latin typeface="Arial"/>
              </a:rPr>
              <a:t>W</a:t>
            </a: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ebsite</a:t>
            </a:r>
            <a:endParaRPr lang="en-US" sz="2799" dirty="0">
              <a:solidFill>
                <a:srgbClr val="000000"/>
              </a:solidFill>
              <a:latin typeface="Arial"/>
            </a:endParaRPr>
          </a:p>
          <a:p>
            <a:pPr algn="l">
              <a:lnSpc>
                <a:spcPts val="3359"/>
              </a:lnSpc>
            </a:pPr>
            <a:r>
              <a:rPr lang="en-US" sz="2799" dirty="0">
                <a:solidFill>
                  <a:srgbClr val="000000"/>
                </a:solidFill>
                <a:latin typeface="Arial"/>
              </a:rPr>
              <a:t>Step 10: Update Y</a:t>
            </a: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our </a:t>
            </a:r>
            <a:r>
              <a:rPr lang="en-US" sz="2799" dirty="0">
                <a:solidFill>
                  <a:srgbClr val="000000"/>
                </a:solidFill>
                <a:latin typeface="Arial"/>
              </a:rPr>
              <a:t>W</a:t>
            </a: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ebsite Regularly</a:t>
            </a:r>
            <a:endParaRPr lang="en-US" sz="2799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583095" y="7395798"/>
            <a:ext cx="16009618" cy="25887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799" dirty="0">
                <a:solidFill>
                  <a:srgbClr val="000000"/>
                </a:solidFill>
                <a:latin typeface="Arial"/>
              </a:rPr>
              <a:t>My task is to provide a step-by-step guide for creating a job search website. The steps include defining your target audience and their needs, choosing a domain name and hosting provider, deciding on a website builder or platform, designing your website, creating a job board, adding useful features, optimizing your website for search engines, creating social media accounts, testing and launching your website, and marketing your website. The ultimate goal is to create a user-friendly and effective job search website that helps job seekers and employers connect.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g1f5dca458e3_0_1833"/>
          <p:cNvSpPr txBox="1">
            <a:spLocks noGrp="1"/>
          </p:cNvSpPr>
          <p:nvPr>
            <p:ph type="body" idx="1"/>
          </p:nvPr>
        </p:nvSpPr>
        <p:spPr>
          <a:xfrm>
            <a:off x="7438492" y="4528830"/>
            <a:ext cx="3429600" cy="640200"/>
          </a:xfrm>
          <a:prstGeom prst="rect">
            <a:avLst/>
          </a:prstGeom>
        </p:spPr>
        <p:txBody>
          <a:bodyPr spcFirstLastPara="1" vert="horz" wrap="square" lIns="182850" tIns="91400" rIns="182850" bIns="91400" rtlCol="0" anchor="ctr" anchorCtr="0">
            <a:noAutofit/>
          </a:bodyPr>
          <a:lstStyle/>
          <a:p>
            <a:pPr marL="0" indent="0"/>
            <a:r>
              <a:rPr lang="en-US" sz="36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36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5" name="Google Shape;1865;g1f5dca458e3_0_1833"/>
          <p:cNvSpPr txBox="1">
            <a:spLocks noGrp="1"/>
          </p:cNvSpPr>
          <p:nvPr>
            <p:ph type="body" idx="2"/>
          </p:nvPr>
        </p:nvSpPr>
        <p:spPr>
          <a:xfrm>
            <a:off x="1634270" y="1922218"/>
            <a:ext cx="3429600" cy="640200"/>
          </a:xfrm>
          <a:prstGeom prst="rect">
            <a:avLst/>
          </a:prstGeom>
        </p:spPr>
        <p:txBody>
          <a:bodyPr spcFirstLastPara="1" vert="horz" wrap="square" lIns="182850" tIns="91400" rIns="182850" bIns="91400" rtlCol="0" anchor="ctr" anchorCtr="0">
            <a:noAutofit/>
          </a:bodyPr>
          <a:lstStyle/>
          <a:p>
            <a:pPr marL="0" indent="0"/>
            <a:r>
              <a:rPr lang="en-US" sz="2000" b="0">
                <a:latin typeface="EB Garamond"/>
                <a:ea typeface="EB Garamond"/>
                <a:cs typeface="EB Garamond"/>
                <a:sym typeface="EB Garamond"/>
              </a:rPr>
              <a:t>Create folder structure for HTML  application</a:t>
            </a:r>
            <a:endParaRPr sz="2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1f5dca458e3_0_1833"/>
          <p:cNvSpPr txBox="1">
            <a:spLocks noGrp="1"/>
          </p:cNvSpPr>
          <p:nvPr>
            <p:ph type="body" idx="3"/>
          </p:nvPr>
        </p:nvSpPr>
        <p:spPr>
          <a:xfrm>
            <a:off x="637252" y="4377250"/>
            <a:ext cx="4060200" cy="640200"/>
          </a:xfrm>
          <a:prstGeom prst="rect">
            <a:avLst/>
          </a:prstGeom>
        </p:spPr>
        <p:txBody>
          <a:bodyPr spcFirstLastPara="1" vert="horz" wrap="square" lIns="182850" tIns="91400" rIns="182850" bIns="91400" rtlCol="0" anchor="ctr" anchorCtr="0">
            <a:noAutofit/>
          </a:bodyPr>
          <a:lstStyle/>
          <a:p>
            <a:pPr marL="0" indent="0"/>
            <a:r>
              <a:rPr lang="en-US" sz="2000" b="0">
                <a:latin typeface="EB Garamond"/>
                <a:ea typeface="EB Garamond"/>
                <a:cs typeface="EB Garamond"/>
                <a:sym typeface="EB Garamond"/>
              </a:rPr>
              <a:t>Write Functions for event handling</a:t>
            </a:r>
            <a:endParaRPr sz="2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1f5dca458e3_0_1833"/>
          <p:cNvSpPr txBox="1">
            <a:spLocks noGrp="1"/>
          </p:cNvSpPr>
          <p:nvPr>
            <p:ph type="body" idx="6"/>
          </p:nvPr>
        </p:nvSpPr>
        <p:spPr>
          <a:xfrm>
            <a:off x="13231032" y="1922218"/>
            <a:ext cx="3429600" cy="640200"/>
          </a:xfrm>
          <a:prstGeom prst="rect">
            <a:avLst/>
          </a:prstGeom>
        </p:spPr>
        <p:txBody>
          <a:bodyPr spcFirstLastPara="1" vert="horz" wrap="square" lIns="182850" tIns="91400" rIns="182850" bIns="91400" rtlCol="0" anchor="ctr" anchorCtr="0">
            <a:noAutofit/>
          </a:bodyPr>
          <a:lstStyle/>
          <a:p>
            <a:pPr marL="0" indent="0"/>
            <a:r>
              <a:rPr lang="en-US" sz="2000" b="0">
                <a:latin typeface="EB Garamond"/>
                <a:ea typeface="EB Garamond"/>
                <a:cs typeface="EB Garamond"/>
                <a:sym typeface="EB Garamond"/>
              </a:rPr>
              <a:t>Render Conditional components</a:t>
            </a:r>
            <a:endParaRPr sz="2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1f5dca458e3_0_1833"/>
          <p:cNvSpPr txBox="1">
            <a:spLocks noGrp="1"/>
          </p:cNvSpPr>
          <p:nvPr>
            <p:ph type="body" idx="7"/>
          </p:nvPr>
        </p:nvSpPr>
        <p:spPr>
          <a:xfrm>
            <a:off x="13574308" y="4377232"/>
            <a:ext cx="3429600" cy="640200"/>
          </a:xfrm>
          <a:prstGeom prst="rect">
            <a:avLst/>
          </a:prstGeom>
        </p:spPr>
        <p:txBody>
          <a:bodyPr spcFirstLastPara="1" vert="horz" wrap="square" lIns="182850" tIns="91400" rIns="182850" bIns="91400" rtlCol="0" anchor="ctr" anchorCtr="0">
            <a:noAutofit/>
          </a:bodyPr>
          <a:lstStyle/>
          <a:p>
            <a:pPr marL="0" indent="0"/>
            <a:r>
              <a:rPr lang="en-US" sz="2000" b="0">
                <a:latin typeface="EB Garamond"/>
                <a:ea typeface="EB Garamond"/>
                <a:cs typeface="EB Garamond"/>
                <a:sym typeface="EB Garamond"/>
              </a:rPr>
              <a:t>Overall UI of the project</a:t>
            </a:r>
            <a:endParaRPr sz="2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1f5dca458e3_0_1833"/>
          <p:cNvSpPr txBox="1">
            <a:spLocks noGrp="1"/>
          </p:cNvSpPr>
          <p:nvPr>
            <p:ph type="body" idx="8"/>
          </p:nvPr>
        </p:nvSpPr>
        <p:spPr>
          <a:xfrm>
            <a:off x="13204578" y="6897702"/>
            <a:ext cx="3429600" cy="640200"/>
          </a:xfrm>
          <a:prstGeom prst="rect">
            <a:avLst/>
          </a:prstGeom>
        </p:spPr>
        <p:txBody>
          <a:bodyPr spcFirstLastPara="1" vert="horz" wrap="square" lIns="182850" tIns="91400" rIns="182850" bIns="91400" rtlCol="0" anchor="ctr" anchorCtr="0">
            <a:noAutofit/>
          </a:bodyPr>
          <a:lstStyle/>
          <a:p>
            <a:pPr marL="0" indent="0"/>
            <a:r>
              <a:rPr lang="en-US" sz="2000" b="0">
                <a:latin typeface="EB Garamond"/>
                <a:ea typeface="EB Garamond"/>
                <a:cs typeface="EB Garamond"/>
                <a:sym typeface="EB Garamond"/>
              </a:rPr>
              <a:t>Handling broken links</a:t>
            </a:r>
            <a:endParaRPr sz="2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1f5dca458e3_0_1833"/>
          <p:cNvSpPr txBox="1">
            <a:spLocks noGrp="1"/>
          </p:cNvSpPr>
          <p:nvPr>
            <p:ph type="body" idx="9"/>
          </p:nvPr>
        </p:nvSpPr>
        <p:spPr>
          <a:xfrm>
            <a:off x="11169880" y="8517102"/>
            <a:ext cx="3429600" cy="640200"/>
          </a:xfrm>
          <a:prstGeom prst="rect">
            <a:avLst/>
          </a:prstGeom>
        </p:spPr>
        <p:txBody>
          <a:bodyPr spcFirstLastPara="1" vert="horz" wrap="square" lIns="182850" tIns="91400" rIns="182850" bIns="91400" rtlCol="0" anchor="ctr" anchorCtr="0">
            <a:noAutofit/>
          </a:bodyPr>
          <a:lstStyle/>
          <a:p>
            <a:pPr marL="0" indent="0"/>
            <a:r>
              <a:rPr lang="en-US" sz="2000" b="0">
                <a:latin typeface="EB Garamond"/>
                <a:ea typeface="EB Garamond"/>
                <a:cs typeface="EB Garamond"/>
                <a:sym typeface="EB Garamond"/>
              </a:rPr>
              <a:t>Optimizing render cycle</a:t>
            </a:r>
            <a:endParaRPr sz="2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1f5dca458e3_0_1833"/>
          <p:cNvSpPr txBox="1"/>
          <p:nvPr/>
        </p:nvSpPr>
        <p:spPr>
          <a:xfrm>
            <a:off x="386600" y="250351"/>
            <a:ext cx="7462000" cy="1107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spAutoFit/>
          </a:bodyPr>
          <a:lstStyle/>
          <a:p>
            <a:r>
              <a:rPr lang="en-US" sz="4800" dirty="0" smtClean="0">
                <a:solidFill>
                  <a:srgbClr val="C88C32"/>
                </a:solidFill>
                <a:latin typeface="EB Garamond Bold"/>
              </a:rPr>
              <a:t>Assessment Parameter</a:t>
            </a:r>
            <a:endParaRPr lang="en-US" sz="4800" dirty="0">
              <a:solidFill>
                <a:srgbClr val="C88C32"/>
              </a:solidFill>
              <a:latin typeface="EB Garamond Bold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338380" y="8531460"/>
            <a:ext cx="25378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dirty="0">
                <a:latin typeface="EB Garamond"/>
                <a:ea typeface="EB Garamond"/>
                <a:cs typeface="EB Garamond"/>
                <a:sym typeface="EB Garamond"/>
              </a:rPr>
              <a:t>Initiate a </a:t>
            </a:r>
            <a:r>
              <a:rPr lang="en-US" dirty="0" err="1" smtClean="0">
                <a:latin typeface="EB Garamond"/>
                <a:ea typeface="EB Garamond"/>
                <a:cs typeface="EB Garamond"/>
                <a:sym typeface="EB Garamond"/>
              </a:rPr>
              <a:t>github</a:t>
            </a:r>
            <a:r>
              <a:rPr lang="en-US" dirty="0" smtClean="0"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dirty="0">
                <a:latin typeface="EB Garamond"/>
                <a:ea typeface="EB Garamond"/>
                <a:cs typeface="EB Garamond"/>
                <a:sym typeface="EB Garamond"/>
              </a:rPr>
              <a:t>repository</a:t>
            </a:r>
          </a:p>
        </p:txBody>
      </p:sp>
      <p:sp>
        <p:nvSpPr>
          <p:cNvPr id="3" name="Rectangle 2"/>
          <p:cNvSpPr/>
          <p:nvPr/>
        </p:nvSpPr>
        <p:spPr>
          <a:xfrm>
            <a:off x="1634270" y="7209053"/>
            <a:ext cx="36006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dirty="0">
                <a:latin typeface="EB Garamond"/>
                <a:ea typeface="EB Garamond"/>
                <a:cs typeface="EB Garamond"/>
                <a:sym typeface="EB Garamond"/>
              </a:rPr>
              <a:t>Get your initial project Structure ready</a:t>
            </a:r>
          </a:p>
        </p:txBody>
      </p:sp>
    </p:spTree>
    <p:extLst>
      <p:ext uri="{BB962C8B-B14F-4D97-AF65-F5344CB8AC3E}">
        <p14:creationId xmlns:p14="http://schemas.microsoft.com/office/powerpoint/2010/main" xmlns="" val="3733454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t="8552" r="1749" b="8565"/>
          <a:stretch>
            <a:fillRect/>
          </a:stretch>
        </p:blipFill>
        <p:spPr>
          <a:xfrm>
            <a:off x="-25400" y="-25400"/>
            <a:ext cx="18288002" cy="1028700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 r="17"/>
          <a:stretch>
            <a:fillRect/>
          </a:stretch>
        </p:blipFill>
        <p:spPr>
          <a:xfrm>
            <a:off x="0" y="0"/>
            <a:ext cx="18287980" cy="10286988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4480990" y="2815770"/>
            <a:ext cx="9623142" cy="153340"/>
            <a:chOff x="0" y="0"/>
            <a:chExt cx="12830856" cy="20445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830810" cy="204470"/>
            </a:xfrm>
            <a:custGeom>
              <a:avLst/>
              <a:gdLst/>
              <a:ahLst/>
              <a:cxnLst/>
              <a:rect l="l" t="t" r="r" b="b"/>
              <a:pathLst>
                <a:path w="12830810" h="204470">
                  <a:moveTo>
                    <a:pt x="0" y="0"/>
                  </a:moveTo>
                  <a:lnTo>
                    <a:pt x="12830810" y="0"/>
                  </a:lnTo>
                  <a:lnTo>
                    <a:pt x="12830810" y="204470"/>
                  </a:lnTo>
                  <a:lnTo>
                    <a:pt x="0" y="204470"/>
                  </a:lnTo>
                  <a:close/>
                </a:path>
              </a:pathLst>
            </a:custGeom>
            <a:solidFill>
              <a:srgbClr val="F0C8CE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5385670" y="3570514"/>
            <a:ext cx="2362200" cy="23622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4466646" y="1226916"/>
            <a:ext cx="9637486" cy="1588854"/>
            <a:chOff x="0" y="0"/>
            <a:chExt cx="12849981" cy="21184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849987" cy="2118487"/>
            </a:xfrm>
            <a:custGeom>
              <a:avLst/>
              <a:gdLst/>
              <a:ahLst/>
              <a:cxnLst/>
              <a:rect l="l" t="t" r="r" b="b"/>
              <a:pathLst>
                <a:path w="12849987" h="2118487">
                  <a:moveTo>
                    <a:pt x="0" y="0"/>
                  </a:moveTo>
                  <a:lnTo>
                    <a:pt x="12849987" y="0"/>
                  </a:lnTo>
                  <a:lnTo>
                    <a:pt x="12849987" y="2118487"/>
                  </a:lnTo>
                  <a:lnTo>
                    <a:pt x="0" y="2118487"/>
                  </a:lnTo>
                  <a:close/>
                </a:path>
              </a:pathLst>
            </a:custGeom>
            <a:solidFill>
              <a:srgbClr val="223669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5359857" y="1640803"/>
            <a:ext cx="7851062" cy="816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Public Sans Bold Italics"/>
              </a:rPr>
              <a:t>Submission Github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270085" y="4476393"/>
            <a:ext cx="5261550" cy="1936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endParaRPr lang="en-US" sz="2799" dirty="0" smtClean="0">
              <a:solidFill>
                <a:srgbClr val="BD8738"/>
              </a:solidFill>
              <a:latin typeface="Public Sans Bold Italics"/>
            </a:endParaRPr>
          </a:p>
          <a:p>
            <a:pPr>
              <a:lnSpc>
                <a:spcPts val="1550"/>
              </a:lnSpc>
            </a:pPr>
            <a:r>
              <a:rPr lang="en-US" sz="2800" dirty="0" smtClean="0">
                <a:solidFill>
                  <a:srgbClr val="BC8638"/>
                </a:solidFill>
                <a:latin typeface="GJRPKB+TimesNewRomanPSMT"/>
                <a:cs typeface="GJRPKB+TimesNewRomanPSMT"/>
              </a:rPr>
              <a:t>https://</a:t>
            </a:r>
            <a:r>
              <a:rPr lang="en-US" sz="2800" dirty="0" smtClean="0">
                <a:solidFill>
                  <a:srgbClr val="BC8638"/>
                </a:solidFill>
                <a:latin typeface="GJRPKB+TimesNewRomanPSMT"/>
                <a:cs typeface="GJRPKB+TimesNewRomanPSMT"/>
              </a:rPr>
              <a:t>github.com/Gokulkrishna</a:t>
            </a:r>
          </a:p>
          <a:p>
            <a:pPr>
              <a:lnSpc>
                <a:spcPts val="1550"/>
              </a:lnSpc>
            </a:pPr>
            <a:r>
              <a:rPr lang="en-US" sz="2800" dirty="0" smtClean="0">
                <a:solidFill>
                  <a:srgbClr val="BC8638"/>
                </a:solidFill>
                <a:latin typeface="GJRPKB+TimesNewRomanPSMT"/>
                <a:cs typeface="GJRPKB+TimesNewRomanPSMT"/>
              </a:rPr>
              <a:t>-</a:t>
            </a:r>
            <a:endParaRPr lang="en-US" sz="2800" dirty="0" smtClean="0">
              <a:solidFill>
                <a:srgbClr val="BC8638"/>
              </a:solidFill>
              <a:latin typeface="GJRPKB+TimesNewRomanPSMT"/>
              <a:cs typeface="GJRPKB+TimesNewRomanPSMT"/>
            </a:endParaRPr>
          </a:p>
          <a:p>
            <a:pPr marL="487679" marR="0">
              <a:lnSpc>
                <a:spcPts val="1550"/>
              </a:lnSpc>
              <a:spcBef>
                <a:spcPts val="79"/>
              </a:spcBef>
              <a:spcAft>
                <a:spcPts val="0"/>
              </a:spcAft>
            </a:pPr>
            <a:r>
              <a:rPr lang="en-US" sz="2800" spc="10" dirty="0" smtClean="0">
                <a:solidFill>
                  <a:srgbClr val="BC8638"/>
                </a:solidFill>
                <a:latin typeface="GJRPKB+TimesNewRomanPSMT"/>
                <a:cs typeface="GJRPKB+TimesNewRomanPSMT"/>
              </a:rPr>
              <a:t>23/GROUP_A53_5</a:t>
            </a:r>
            <a:endParaRPr lang="en-US" sz="2800" spc="10" dirty="0" smtClean="0">
              <a:solidFill>
                <a:srgbClr val="BC8638"/>
              </a:solidFill>
              <a:latin typeface="GJRPKB+TimesNewRomanPSMT"/>
              <a:cs typeface="GJRPKB+TimesNewRomanPSMT"/>
            </a:endParaRPr>
          </a:p>
          <a:p>
            <a:pPr algn="ctr">
              <a:lnSpc>
                <a:spcPts val="3359"/>
              </a:lnSpc>
            </a:pPr>
            <a:endParaRPr lang="en-US" sz="2799" dirty="0" smtClean="0">
              <a:solidFill>
                <a:srgbClr val="BD8738"/>
              </a:solidFill>
              <a:latin typeface="Public Sans Bold Italics"/>
            </a:endParaRPr>
          </a:p>
          <a:p>
            <a:pPr algn="ctr">
              <a:lnSpc>
                <a:spcPts val="3359"/>
              </a:lnSpc>
            </a:pPr>
            <a:endParaRPr lang="en-US" sz="2799" dirty="0">
              <a:solidFill>
                <a:srgbClr val="BD8738"/>
              </a:solidFill>
              <a:latin typeface="Public Sans Bold Itali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r="1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 r="1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 r="1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336</Words>
  <Application>Microsoft Office PowerPoint</Application>
  <PresentationFormat>Custom</PresentationFormat>
  <Paragraphs>69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21" baseType="lpstr">
      <vt:lpstr>Arial</vt:lpstr>
      <vt:lpstr>Public Sans Bold</vt:lpstr>
      <vt:lpstr>EB Garamond Bold</vt:lpstr>
      <vt:lpstr>EB Garamond Medium</vt:lpstr>
      <vt:lpstr>Arial Bold</vt:lpstr>
      <vt:lpstr>Calibri</vt:lpstr>
      <vt:lpstr>BATNEF+MicrosoftSansSerif</vt:lpstr>
      <vt:lpstr>GJRPKB+TimesNewRomanPSMT</vt:lpstr>
      <vt:lpstr>Montserrat ExtraBold</vt:lpstr>
      <vt:lpstr>EB Garamond</vt:lpstr>
      <vt:lpstr>EB Garamond ExtraBold</vt:lpstr>
      <vt:lpstr>Public Sans Bold Italics</vt:lpstr>
      <vt:lpstr>Public Sans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RASA FSD NM portfolio UI</dc:title>
  <dc:creator>BHARATHKUMAR</dc:creator>
  <cp:lastModifiedBy>hp</cp:lastModifiedBy>
  <cp:revision>11</cp:revision>
  <dcterms:created xsi:type="dcterms:W3CDTF">2006-08-16T00:00:00Z</dcterms:created>
  <dcterms:modified xsi:type="dcterms:W3CDTF">2023-05-03T15:03:46Z</dcterms:modified>
  <dc:identifier>DAFer9m9ETE</dc:identifier>
</cp:coreProperties>
</file>

<file path=docProps/thumbnail.jpeg>
</file>